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586" autoAdjust="0"/>
  </p:normalViewPr>
  <p:slideViewPr>
    <p:cSldViewPr snapToGrid="0" snapToObjects="1">
      <p:cViewPr varScale="1">
        <p:scale>
          <a:sx n="107" d="100"/>
          <a:sy n="107" d="100"/>
        </p:scale>
        <p:origin x="-16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25/05/23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6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25/05/23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4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25/05/23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8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25/05/23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0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25/05/23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1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25/05/23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3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25/05/23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7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25/05/23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8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25/05/23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7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25/05/23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9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25/05/23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7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25/05/23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8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 Single Corner Rectangle 17"/>
          <p:cNvSpPr/>
          <p:nvPr/>
        </p:nvSpPr>
        <p:spPr>
          <a:xfrm>
            <a:off x="1065924" y="2347427"/>
            <a:ext cx="6860481" cy="1564950"/>
          </a:xfrm>
          <a:prstGeom prst="round1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8800" b="1" dirty="0" err="1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Oficina</a:t>
            </a:r>
            <a:endParaRPr lang="en-US" sz="8800" b="1" dirty="0">
              <a:ln w="31550" cmpd="sng">
                <a:solidFill>
                  <a:schemeClr val="tx1"/>
                </a:solidFill>
                <a:prstDash val="solid"/>
              </a:ln>
              <a:solidFill>
                <a:srgbClr val="0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9" name="Snip Diagonal Corner Rectangle 18"/>
          <p:cNvSpPr/>
          <p:nvPr/>
        </p:nvSpPr>
        <p:spPr>
          <a:xfrm>
            <a:off x="1825682" y="4297945"/>
            <a:ext cx="5567761" cy="805155"/>
          </a:xfrm>
          <a:prstGeom prst="snip2DiagRect">
            <a:avLst/>
          </a:prstGeom>
          <a:solidFill>
            <a:schemeClr val="accent1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bg1"/>
                </a:solidFill>
              </a:rPr>
              <a:t>C</a:t>
            </a:r>
            <a:r>
              <a:rPr lang="en-US" sz="2800" b="1" dirty="0" err="1" smtClean="0">
                <a:solidFill>
                  <a:schemeClr val="bg1"/>
                </a:solidFill>
              </a:rPr>
              <a:t>riAtiva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82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ube 13"/>
          <p:cNvSpPr/>
          <p:nvPr/>
        </p:nvSpPr>
        <p:spPr>
          <a:xfrm>
            <a:off x="2754114" y="3935965"/>
            <a:ext cx="3631519" cy="1231700"/>
          </a:xfrm>
          <a:prstGeom prst="cube">
            <a:avLst/>
          </a:prstGeom>
          <a:solidFill>
            <a:srgbClr val="984807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e</a:t>
            </a:r>
            <a:r>
              <a:rPr lang="en-US" sz="3200" b="1" dirty="0" err="1" smtClean="0"/>
              <a:t>quipe</a:t>
            </a:r>
            <a:endParaRPr lang="en-US" sz="3200" b="1" dirty="0"/>
          </a:p>
        </p:txBody>
      </p:sp>
      <p:sp>
        <p:nvSpPr>
          <p:cNvPr id="8" name="Oval Callout 7"/>
          <p:cNvSpPr/>
          <p:nvPr/>
        </p:nvSpPr>
        <p:spPr>
          <a:xfrm flipH="1">
            <a:off x="839133" y="1680147"/>
            <a:ext cx="3061702" cy="158763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r>
              <a:rPr lang="x-none" sz="2400" b="1" dirty="0" smtClean="0">
                <a:solidFill>
                  <a:schemeClr val="tx1"/>
                </a:solidFill>
              </a:rPr>
              <a:t>omo vou fazer?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911479" y="1555404"/>
            <a:ext cx="3209118" cy="1593997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Q</a:t>
            </a:r>
            <a:r>
              <a:rPr lang="x-none" sz="2400" b="1" dirty="0" smtClean="0">
                <a:solidFill>
                  <a:schemeClr val="tx1"/>
                </a:solidFill>
              </a:rPr>
              <a:t>uem eu preciso pra executar o projeto?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474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ube 13"/>
          <p:cNvSpPr/>
          <p:nvPr/>
        </p:nvSpPr>
        <p:spPr>
          <a:xfrm>
            <a:off x="2754114" y="3935965"/>
            <a:ext cx="3631519" cy="1231700"/>
          </a:xfrm>
          <a:prstGeom prst="cube">
            <a:avLst/>
          </a:prstGeom>
          <a:solidFill>
            <a:srgbClr val="984807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p</a:t>
            </a:r>
            <a:r>
              <a:rPr lang="en-US" sz="3200" b="1" dirty="0" err="1" smtClean="0"/>
              <a:t>roduto</a:t>
            </a:r>
            <a:r>
              <a:rPr lang="en-US" sz="3200" b="1" dirty="0" smtClean="0"/>
              <a:t> final</a:t>
            </a:r>
            <a:endParaRPr lang="en-US" sz="3200" b="1" dirty="0"/>
          </a:p>
        </p:txBody>
      </p:sp>
      <p:sp>
        <p:nvSpPr>
          <p:cNvPr id="8" name="Oval Callout 7"/>
          <p:cNvSpPr/>
          <p:nvPr/>
        </p:nvSpPr>
        <p:spPr>
          <a:xfrm flipH="1">
            <a:off x="839133" y="1680147"/>
            <a:ext cx="3061702" cy="158763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O </a:t>
            </a:r>
            <a:r>
              <a:rPr lang="x-none" sz="2400" b="1" dirty="0" smtClean="0">
                <a:solidFill>
                  <a:schemeClr val="tx1"/>
                </a:solidFill>
              </a:rPr>
              <a:t>que vou entegar?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911479" y="1555404"/>
            <a:ext cx="3209118" cy="1593997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</a:t>
            </a:r>
            <a:r>
              <a:rPr lang="x-none" sz="2400" b="1" dirty="0" smtClean="0">
                <a:solidFill>
                  <a:schemeClr val="tx1"/>
                </a:solidFill>
              </a:rPr>
              <a:t>em quantidade?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480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134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ube 13"/>
          <p:cNvSpPr/>
          <p:nvPr/>
        </p:nvSpPr>
        <p:spPr>
          <a:xfrm>
            <a:off x="2754114" y="3935965"/>
            <a:ext cx="3631519" cy="1231700"/>
          </a:xfrm>
          <a:prstGeom prst="cube">
            <a:avLst/>
          </a:prstGeom>
          <a:solidFill>
            <a:srgbClr val="984807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c</a:t>
            </a:r>
            <a:r>
              <a:rPr lang="en-US" sz="3200" b="1" dirty="0" err="1" smtClean="0"/>
              <a:t>ontrapartida</a:t>
            </a:r>
            <a:r>
              <a:rPr lang="en-US" sz="3200" b="1" dirty="0" smtClean="0"/>
              <a:t> social</a:t>
            </a:r>
            <a:endParaRPr lang="en-US" sz="3200" b="1" dirty="0"/>
          </a:p>
        </p:txBody>
      </p:sp>
      <p:sp>
        <p:nvSpPr>
          <p:cNvPr id="8" name="Oval Callout 7"/>
          <p:cNvSpPr/>
          <p:nvPr/>
        </p:nvSpPr>
        <p:spPr>
          <a:xfrm flipH="1">
            <a:off x="839133" y="1680147"/>
            <a:ext cx="3061702" cy="158763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q</a:t>
            </a:r>
            <a:r>
              <a:rPr lang="x-none" sz="2400" b="1" dirty="0" smtClean="0">
                <a:solidFill>
                  <a:schemeClr val="tx1"/>
                </a:solidFill>
              </a:rPr>
              <a:t>ue ação vou fazer?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911479" y="1555404"/>
            <a:ext cx="3209118" cy="1593997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</a:t>
            </a:r>
            <a:r>
              <a:rPr lang="x-none" sz="2400" b="1" dirty="0" smtClean="0">
                <a:solidFill>
                  <a:schemeClr val="tx1"/>
                </a:solidFill>
              </a:rPr>
              <a:t>em custo?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43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ube 13"/>
          <p:cNvSpPr/>
          <p:nvPr/>
        </p:nvSpPr>
        <p:spPr>
          <a:xfrm>
            <a:off x="2447944" y="2325654"/>
            <a:ext cx="3631519" cy="1231700"/>
          </a:xfrm>
          <a:prstGeom prst="cube">
            <a:avLst/>
          </a:prstGeom>
          <a:solidFill>
            <a:srgbClr val="984807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cronograma</a:t>
            </a:r>
            <a:endParaRPr lang="en-US" sz="3200" b="1" dirty="0"/>
          </a:p>
        </p:txBody>
      </p:sp>
      <p:sp>
        <p:nvSpPr>
          <p:cNvPr id="8" name="Oval Callout 7"/>
          <p:cNvSpPr/>
          <p:nvPr/>
        </p:nvSpPr>
        <p:spPr>
          <a:xfrm flipH="1">
            <a:off x="521623" y="455403"/>
            <a:ext cx="3061702" cy="158763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q</a:t>
            </a:r>
            <a:r>
              <a:rPr lang="en-US" sz="2400" b="1" dirty="0" err="1" smtClean="0">
                <a:solidFill>
                  <a:schemeClr val="tx1"/>
                </a:solidFill>
              </a:rPr>
              <a:t>uais</a:t>
            </a:r>
            <a:r>
              <a:rPr lang="en-US" sz="2400" b="1" dirty="0" smtClean="0">
                <a:solidFill>
                  <a:schemeClr val="tx1"/>
                </a:solidFill>
              </a:rPr>
              <a:t> as </a:t>
            </a:r>
            <a:r>
              <a:rPr lang="en-US" sz="2400" b="1" dirty="0" err="1" smtClean="0">
                <a:solidFill>
                  <a:schemeClr val="tx1"/>
                </a:solidFill>
              </a:rPr>
              <a:t>etapas</a:t>
            </a:r>
            <a:r>
              <a:rPr lang="x-none" sz="2400" b="1" dirty="0" smtClean="0">
                <a:solidFill>
                  <a:schemeClr val="tx1"/>
                </a:solidFill>
              </a:rPr>
              <a:t>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5047554" y="455403"/>
            <a:ext cx="3209118" cy="1593997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q</a:t>
            </a:r>
            <a:r>
              <a:rPr lang="x-none" sz="2400" b="1" dirty="0" smtClean="0">
                <a:solidFill>
                  <a:schemeClr val="tx1"/>
                </a:solidFill>
              </a:rPr>
              <a:t>uanto tempo vou levar?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Round Diagonal Corner Rectangle 1"/>
          <p:cNvSpPr/>
          <p:nvPr/>
        </p:nvSpPr>
        <p:spPr>
          <a:xfrm>
            <a:off x="635020" y="3844341"/>
            <a:ext cx="6361536" cy="759795"/>
          </a:xfrm>
          <a:prstGeom prst="round2Diag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</a:rPr>
              <a:t>Pré-produção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preparação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executar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projeto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contratar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equipe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1166564" y="4699141"/>
            <a:ext cx="6487642" cy="759795"/>
          </a:xfrm>
          <a:prstGeom prst="round2Diag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</a:rPr>
              <a:t>Produção</a:t>
            </a:r>
            <a:r>
              <a:rPr lang="en-US" b="1" dirty="0" smtClean="0">
                <a:solidFill>
                  <a:srgbClr val="000000"/>
                </a:solidFill>
              </a:rPr>
              <a:t>:  </a:t>
            </a:r>
            <a:r>
              <a:rPr lang="en-US" dirty="0" err="1" smtClean="0">
                <a:solidFill>
                  <a:srgbClr val="000000"/>
                </a:solidFill>
              </a:rPr>
              <a:t>etapas</a:t>
            </a:r>
            <a:r>
              <a:rPr lang="en-US" dirty="0" smtClean="0">
                <a:solidFill>
                  <a:srgbClr val="000000"/>
                </a:solidFill>
              </a:rPr>
              <a:t> do </a:t>
            </a:r>
            <a:r>
              <a:rPr lang="en-US" dirty="0" err="1" smtClean="0">
                <a:solidFill>
                  <a:srgbClr val="000000"/>
                </a:solidFill>
              </a:rPr>
              <a:t>projeto</a:t>
            </a:r>
            <a:r>
              <a:rPr lang="en-US" dirty="0" smtClean="0">
                <a:solidFill>
                  <a:srgbClr val="000000"/>
                </a:solidFill>
              </a:rPr>
              <a:t>, (</a:t>
            </a:r>
            <a:r>
              <a:rPr lang="en-US" dirty="0" err="1" smtClean="0">
                <a:solidFill>
                  <a:srgbClr val="000000"/>
                </a:solidFill>
              </a:rPr>
              <a:t>ações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como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será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feito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quanto</a:t>
            </a:r>
            <a:r>
              <a:rPr lang="en-US" dirty="0" smtClean="0">
                <a:solidFill>
                  <a:srgbClr val="000000"/>
                </a:solidFill>
              </a:rPr>
              <a:t> tempo </a:t>
            </a:r>
            <a:r>
              <a:rPr lang="en-US" dirty="0" err="1" smtClean="0">
                <a:solidFill>
                  <a:srgbClr val="000000"/>
                </a:solidFill>
              </a:rPr>
              <a:t>terá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cada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etapa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1724331" y="5531260"/>
            <a:ext cx="6646445" cy="759795"/>
          </a:xfrm>
          <a:prstGeom prst="round2Diag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</a:rPr>
              <a:t>Pós-produção</a:t>
            </a:r>
            <a:r>
              <a:rPr lang="en-US" b="1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finalização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apresentação</a:t>
            </a:r>
            <a:r>
              <a:rPr lang="en-US" dirty="0" smtClean="0">
                <a:solidFill>
                  <a:srgbClr val="000000"/>
                </a:solidFill>
              </a:rPr>
              <a:t> do </a:t>
            </a:r>
            <a:r>
              <a:rPr lang="en-US" dirty="0" err="1" smtClean="0">
                <a:solidFill>
                  <a:srgbClr val="000000"/>
                </a:solidFill>
              </a:rPr>
              <a:t>produto</a:t>
            </a:r>
            <a:r>
              <a:rPr lang="en-US" dirty="0" smtClean="0">
                <a:solidFill>
                  <a:srgbClr val="000000"/>
                </a:solidFill>
              </a:rPr>
              <a:t> final, </a:t>
            </a:r>
            <a:r>
              <a:rPr lang="en-US" dirty="0" err="1" smtClean="0">
                <a:solidFill>
                  <a:srgbClr val="000000"/>
                </a:solidFill>
              </a:rPr>
              <a:t>contrapartida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relatórios</a:t>
            </a:r>
            <a:r>
              <a:rPr lang="en-US" dirty="0" smtClean="0">
                <a:solidFill>
                  <a:srgbClr val="000000"/>
                </a:solidFill>
              </a:rPr>
              <a:t> de </a:t>
            </a:r>
            <a:r>
              <a:rPr lang="en-US" dirty="0" err="1" smtClean="0">
                <a:solidFill>
                  <a:srgbClr val="000000"/>
                </a:solidFill>
              </a:rPr>
              <a:t>execução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885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ube 13"/>
          <p:cNvSpPr/>
          <p:nvPr/>
        </p:nvSpPr>
        <p:spPr>
          <a:xfrm>
            <a:off x="2652058" y="3561738"/>
            <a:ext cx="3631519" cy="1231700"/>
          </a:xfrm>
          <a:prstGeom prst="cube">
            <a:avLst/>
          </a:prstGeom>
          <a:solidFill>
            <a:srgbClr val="984807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orçamento</a:t>
            </a:r>
            <a:endParaRPr lang="en-US" sz="3200" b="1" dirty="0"/>
          </a:p>
        </p:txBody>
      </p:sp>
      <p:sp>
        <p:nvSpPr>
          <p:cNvPr id="8" name="Oval Callout 7"/>
          <p:cNvSpPr/>
          <p:nvPr/>
        </p:nvSpPr>
        <p:spPr>
          <a:xfrm flipH="1">
            <a:off x="839133" y="1680147"/>
            <a:ext cx="3061702" cy="158763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q</a:t>
            </a:r>
            <a:r>
              <a:rPr lang="en-US" sz="2400" b="1" dirty="0" err="1" smtClean="0">
                <a:solidFill>
                  <a:schemeClr val="tx1"/>
                </a:solidFill>
              </a:rPr>
              <a:t>uanto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vai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custar</a:t>
            </a:r>
            <a:r>
              <a:rPr lang="x-none" sz="2400" b="1" dirty="0" smtClean="0">
                <a:solidFill>
                  <a:schemeClr val="tx1"/>
                </a:solidFill>
              </a:rPr>
              <a:t>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911479" y="1555404"/>
            <a:ext cx="3209118" cy="1593997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</a:t>
            </a:r>
            <a:r>
              <a:rPr lang="x-none" sz="2400" b="1" dirty="0" smtClean="0">
                <a:solidFill>
                  <a:schemeClr val="tx1"/>
                </a:solidFill>
              </a:rPr>
              <a:t>omo vou pagar?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328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ube 13"/>
          <p:cNvSpPr/>
          <p:nvPr/>
        </p:nvSpPr>
        <p:spPr>
          <a:xfrm>
            <a:off x="2652058" y="3561738"/>
            <a:ext cx="3631519" cy="1231700"/>
          </a:xfrm>
          <a:prstGeom prst="cube">
            <a:avLst/>
          </a:prstGeom>
          <a:solidFill>
            <a:srgbClr val="984807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acabou</a:t>
            </a:r>
            <a:endParaRPr lang="en-US" sz="3200" b="1" dirty="0"/>
          </a:p>
        </p:txBody>
      </p:sp>
      <p:sp>
        <p:nvSpPr>
          <p:cNvPr id="8" name="Oval Callout 7"/>
          <p:cNvSpPr/>
          <p:nvPr/>
        </p:nvSpPr>
        <p:spPr>
          <a:xfrm flipH="1">
            <a:off x="839133" y="1680147"/>
            <a:ext cx="3061702" cy="158763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</a:t>
            </a:r>
            <a:r>
              <a:rPr lang="x-none" sz="2400" b="1" dirty="0" smtClean="0">
                <a:solidFill>
                  <a:schemeClr val="tx1"/>
                </a:solidFill>
              </a:rPr>
              <a:t>caba no final?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911479" y="1555404"/>
            <a:ext cx="3209118" cy="1593997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o q</a:t>
            </a:r>
            <a:r>
              <a:rPr lang="x-none" sz="2400" b="1" dirty="0" smtClean="0">
                <a:solidFill>
                  <a:schemeClr val="tx1"/>
                </a:solidFill>
              </a:rPr>
              <a:t>ue ainda posso fazer?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70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1258699" y="1803095"/>
            <a:ext cx="6679046" cy="929899"/>
          </a:xfrm>
          <a:prstGeom prst="snip2Diag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o m</a:t>
            </a:r>
            <a:r>
              <a:rPr lang="pt-BR" sz="2400" b="1" dirty="0" err="1" smtClean="0">
                <a:solidFill>
                  <a:schemeClr val="accent2">
                    <a:lumMod val="75000"/>
                  </a:schemeClr>
                </a:solidFill>
              </a:rPr>
              <a:t>elhor</a:t>
            </a: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aprendizado é aquele </a:t>
            </a:r>
          </a:p>
          <a:p>
            <a:pPr algn="ctr"/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que </a:t>
            </a: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aprendemos fazendo</a:t>
            </a:r>
          </a:p>
        </p:txBody>
      </p:sp>
      <p:sp>
        <p:nvSpPr>
          <p:cNvPr id="9" name="Snip Diagonal Corner Rectangle 8"/>
          <p:cNvSpPr/>
          <p:nvPr/>
        </p:nvSpPr>
        <p:spPr>
          <a:xfrm>
            <a:off x="1689605" y="3447429"/>
            <a:ext cx="5987329" cy="1961858"/>
          </a:xfrm>
          <a:prstGeom prst="snip2Diag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 smtClean="0"/>
          </a:p>
          <a:p>
            <a:pPr algn="ctr"/>
            <a:endParaRPr lang="pt-BR" sz="2400" b="1" dirty="0"/>
          </a:p>
          <a:p>
            <a:pPr algn="ctr"/>
            <a:r>
              <a:rPr lang="pt-BR" sz="2400" b="1" dirty="0" smtClean="0">
                <a:solidFill>
                  <a:srgbClr val="FFFFFF"/>
                </a:solidFill>
              </a:rPr>
              <a:t>Obrigada </a:t>
            </a:r>
            <a:r>
              <a:rPr lang="pt-BR" sz="2400" b="1" dirty="0">
                <a:solidFill>
                  <a:srgbClr val="FFFFFF"/>
                </a:solidFill>
              </a:rPr>
              <a:t>pela oportunidade de dividir o que aprendi </a:t>
            </a:r>
            <a:r>
              <a:rPr lang="pt-BR" sz="2400" b="1" dirty="0" smtClean="0">
                <a:solidFill>
                  <a:srgbClr val="FFFFFF"/>
                </a:solidFill>
              </a:rPr>
              <a:t>fazendo</a:t>
            </a:r>
          </a:p>
          <a:p>
            <a:pPr algn="ctr"/>
            <a:endParaRPr lang="pt-BR" sz="2400" b="1" dirty="0" smtClean="0"/>
          </a:p>
          <a:p>
            <a:pPr algn="ctr"/>
            <a:r>
              <a:rPr lang="pt-BR" dirty="0" smtClean="0">
                <a:solidFill>
                  <a:srgbClr val="FFFFFF"/>
                </a:solidFill>
              </a:rPr>
              <a:t>Dagma Castro</a:t>
            </a:r>
          </a:p>
          <a:p>
            <a:pPr algn="ctr"/>
            <a:endParaRPr lang="pt-BR" sz="2400" b="1" dirty="0"/>
          </a:p>
          <a:p>
            <a:pPr algn="ctr"/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843282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3662703" y="2132057"/>
            <a:ext cx="4824330" cy="895782"/>
          </a:xfrm>
          <a:prstGeom prst="round1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b="1" dirty="0" err="1">
                <a:solidFill>
                  <a:srgbClr val="000000"/>
                </a:solidFill>
              </a:rPr>
              <a:t>Leitura</a:t>
            </a:r>
            <a:r>
              <a:rPr lang="en-US" sz="3600" b="1" dirty="0">
                <a:solidFill>
                  <a:srgbClr val="000000"/>
                </a:solidFill>
              </a:rPr>
              <a:t> de </a:t>
            </a:r>
            <a:r>
              <a:rPr lang="en-US" sz="3600" b="1" dirty="0" err="1">
                <a:solidFill>
                  <a:srgbClr val="000000"/>
                </a:solidFill>
              </a:rPr>
              <a:t>Editais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7" name="Round Single Corner Rectangle 6"/>
          <p:cNvSpPr/>
          <p:nvPr/>
        </p:nvSpPr>
        <p:spPr>
          <a:xfrm>
            <a:off x="3662703" y="4031521"/>
            <a:ext cx="4921402" cy="1190580"/>
          </a:xfrm>
          <a:prstGeom prst="round1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b="1" dirty="0" err="1" smtClean="0">
                <a:solidFill>
                  <a:srgbClr val="000000"/>
                </a:solidFill>
              </a:rPr>
              <a:t>Formatação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</a:rPr>
              <a:t>de </a:t>
            </a:r>
          </a:p>
          <a:p>
            <a:pPr algn="ctr"/>
            <a:r>
              <a:rPr lang="en-US" sz="3600" b="1" dirty="0" err="1" smtClean="0">
                <a:solidFill>
                  <a:srgbClr val="000000"/>
                </a:solidFill>
              </a:rPr>
              <a:t>Projetos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532963" y="3061859"/>
            <a:ext cx="2472041" cy="77113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accent2"/>
                </a:solidFill>
              </a:rPr>
              <a:t>etapas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14" name="Bent-Up Arrow 13"/>
          <p:cNvSpPr/>
          <p:nvPr/>
        </p:nvSpPr>
        <p:spPr>
          <a:xfrm>
            <a:off x="3118401" y="3095879"/>
            <a:ext cx="2358644" cy="374228"/>
          </a:xfrm>
          <a:prstGeom prst="ben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ent-Up Arrow 14"/>
          <p:cNvSpPr/>
          <p:nvPr/>
        </p:nvSpPr>
        <p:spPr>
          <a:xfrm flipV="1">
            <a:off x="3118401" y="3622507"/>
            <a:ext cx="2358644" cy="409014"/>
          </a:xfrm>
          <a:prstGeom prst="ben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 Single Corner Rectangle 1"/>
          <p:cNvSpPr/>
          <p:nvPr/>
        </p:nvSpPr>
        <p:spPr>
          <a:xfrm>
            <a:off x="2199890" y="510310"/>
            <a:ext cx="4989440" cy="703094"/>
          </a:xfrm>
          <a:prstGeom prst="round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Aprendendo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ler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Edital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186439" y="1445879"/>
            <a:ext cx="2982324" cy="1009279"/>
          </a:xfrm>
          <a:prstGeom prst="wedge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</a:rPr>
              <a:t>Edital</a:t>
            </a:r>
            <a:r>
              <a:rPr lang="en-US" b="1" dirty="0" smtClean="0">
                <a:solidFill>
                  <a:srgbClr val="000000"/>
                </a:solidFill>
              </a:rPr>
              <a:t> de </a:t>
            </a:r>
            <a:r>
              <a:rPr lang="en-US" b="1" dirty="0" err="1" smtClean="0">
                <a:solidFill>
                  <a:srgbClr val="000000"/>
                </a:solidFill>
              </a:rPr>
              <a:t>apoio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ou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patrocínio</a:t>
            </a:r>
            <a:r>
              <a:rPr lang="en-US" b="1" dirty="0" smtClean="0">
                <a:solidFill>
                  <a:srgbClr val="000000"/>
                </a:solidFill>
              </a:rPr>
              <a:t/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(LPG </a:t>
            </a:r>
            <a:r>
              <a:rPr lang="en-US" b="1" dirty="0" err="1" smtClean="0">
                <a:solidFill>
                  <a:srgbClr val="000000"/>
                </a:solidFill>
              </a:rPr>
              <a:t>ou</a:t>
            </a:r>
            <a:r>
              <a:rPr lang="en-US" b="1" dirty="0" smtClean="0">
                <a:solidFill>
                  <a:srgbClr val="000000"/>
                </a:solidFill>
              </a:rPr>
              <a:t> outros)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Line Callout 3 (No Border) 6"/>
          <p:cNvSpPr/>
          <p:nvPr/>
        </p:nvSpPr>
        <p:spPr>
          <a:xfrm>
            <a:off x="1003557" y="2828693"/>
            <a:ext cx="1848361" cy="1338147"/>
          </a:xfrm>
          <a:prstGeom prst="callout3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</a:rPr>
              <a:t>Tenho</a:t>
            </a:r>
            <a:r>
              <a:rPr lang="en-US" b="1" dirty="0" smtClean="0">
                <a:solidFill>
                  <a:srgbClr val="000000"/>
                </a:solidFill>
              </a:rPr>
              <a:t> um </a:t>
            </a:r>
            <a:r>
              <a:rPr lang="en-US" b="1" dirty="0" err="1" smtClean="0">
                <a:solidFill>
                  <a:srgbClr val="000000"/>
                </a:solidFill>
              </a:rPr>
              <a:t>projeto</a:t>
            </a:r>
            <a:r>
              <a:rPr lang="en-US" b="1" dirty="0" smtClean="0">
                <a:solidFill>
                  <a:srgbClr val="000000"/>
                </a:solidFill>
              </a:rPr>
              <a:t>?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err="1" smtClean="0">
                <a:solidFill>
                  <a:srgbClr val="000000"/>
                </a:solidFill>
              </a:rPr>
              <a:t>Meu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projeto</a:t>
            </a:r>
            <a:endParaRPr lang="en-US" b="1" dirty="0" smtClean="0">
              <a:solidFill>
                <a:srgbClr val="000000"/>
              </a:solidFill>
            </a:endParaRPr>
          </a:p>
          <a:p>
            <a:pPr algn="ctr"/>
            <a:r>
              <a:rPr lang="en-US" b="1" dirty="0">
                <a:solidFill>
                  <a:srgbClr val="000000"/>
                </a:solidFill>
              </a:rPr>
              <a:t>s</a:t>
            </a:r>
            <a:r>
              <a:rPr lang="en-US" b="1" dirty="0" smtClean="0">
                <a:solidFill>
                  <a:srgbClr val="000000"/>
                </a:solidFill>
              </a:rPr>
              <a:t>e </a:t>
            </a:r>
            <a:r>
              <a:rPr lang="en-US" b="1" dirty="0" err="1" smtClean="0">
                <a:solidFill>
                  <a:srgbClr val="000000"/>
                </a:solidFill>
              </a:rPr>
              <a:t>encaixa</a:t>
            </a:r>
            <a:r>
              <a:rPr lang="en-US" b="1" dirty="0" smtClean="0">
                <a:solidFill>
                  <a:srgbClr val="000000"/>
                </a:solidFill>
              </a:rPr>
              <a:t>?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Line Callout 3 (No Border) 7"/>
          <p:cNvSpPr/>
          <p:nvPr/>
        </p:nvSpPr>
        <p:spPr>
          <a:xfrm>
            <a:off x="3447251" y="2828693"/>
            <a:ext cx="1848361" cy="1338147"/>
          </a:xfrm>
          <a:prstGeom prst="callout3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</a:rPr>
              <a:t>Fazer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leitura</a:t>
            </a:r>
            <a:r>
              <a:rPr lang="en-US" b="1" dirty="0" smtClean="0">
                <a:solidFill>
                  <a:srgbClr val="000000"/>
                </a:solidFill>
              </a:rPr>
              <a:t> do </a:t>
            </a:r>
            <a:r>
              <a:rPr lang="en-US" b="1" dirty="0" err="1" smtClean="0">
                <a:solidFill>
                  <a:srgbClr val="000000"/>
                </a:solidFill>
              </a:rPr>
              <a:t>edital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Line Callout 3 (No Border) 8"/>
          <p:cNvSpPr/>
          <p:nvPr/>
        </p:nvSpPr>
        <p:spPr>
          <a:xfrm>
            <a:off x="5924277" y="2828693"/>
            <a:ext cx="1848361" cy="1338147"/>
          </a:xfrm>
          <a:prstGeom prst="callout3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</a:rPr>
              <a:t>Anotar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documentos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que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preciso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" name="Line Callout 3 (No Border) 9"/>
          <p:cNvSpPr/>
          <p:nvPr/>
        </p:nvSpPr>
        <p:spPr>
          <a:xfrm>
            <a:off x="5924277" y="4614085"/>
            <a:ext cx="1848361" cy="1338147"/>
          </a:xfrm>
          <a:prstGeom prst="callout3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</a:rPr>
              <a:t>Pensar</a:t>
            </a:r>
            <a:r>
              <a:rPr lang="en-US" b="1" dirty="0" smtClean="0">
                <a:solidFill>
                  <a:srgbClr val="000000"/>
                </a:solidFill>
              </a:rPr>
              <a:t> no </a:t>
            </a:r>
            <a:r>
              <a:rPr lang="en-US" b="1" dirty="0" err="1" smtClean="0">
                <a:solidFill>
                  <a:srgbClr val="000000"/>
                </a:solidFill>
              </a:rPr>
              <a:t>projeto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Line Callout 3 (No Border) 10"/>
          <p:cNvSpPr/>
          <p:nvPr/>
        </p:nvSpPr>
        <p:spPr>
          <a:xfrm>
            <a:off x="3571300" y="4614085"/>
            <a:ext cx="1848361" cy="1338147"/>
          </a:xfrm>
          <a:prstGeom prst="callout3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</a:rPr>
              <a:t>Entender</a:t>
            </a:r>
            <a:r>
              <a:rPr lang="en-US" b="1" dirty="0" smtClean="0">
                <a:solidFill>
                  <a:srgbClr val="000000"/>
                </a:solidFill>
              </a:rPr>
              <a:t> o </a:t>
            </a:r>
            <a:r>
              <a:rPr lang="en-US" b="1" dirty="0" err="1" smtClean="0">
                <a:solidFill>
                  <a:srgbClr val="000000"/>
                </a:solidFill>
              </a:rPr>
              <a:t>recurso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disponível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Line Callout 3 (No Border) 11"/>
          <p:cNvSpPr/>
          <p:nvPr/>
        </p:nvSpPr>
        <p:spPr>
          <a:xfrm>
            <a:off x="1003557" y="4614085"/>
            <a:ext cx="1848361" cy="1338147"/>
          </a:xfrm>
          <a:prstGeom prst="callout3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</a:rPr>
              <a:t>Ficar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atento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aos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prazos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04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Snip Diagonal Corner Rectangle 2"/>
          <p:cNvSpPr/>
          <p:nvPr/>
        </p:nvSpPr>
        <p:spPr>
          <a:xfrm>
            <a:off x="1598889" y="1916498"/>
            <a:ext cx="6191442" cy="680414"/>
          </a:xfrm>
          <a:prstGeom prst="snip2Diag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>
                <a:solidFill>
                  <a:schemeClr val="bg1"/>
                </a:solidFill>
              </a:rPr>
              <a:t>ORGANIZANDO OS PROCESSOS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Cube 13"/>
          <p:cNvSpPr/>
          <p:nvPr/>
        </p:nvSpPr>
        <p:spPr>
          <a:xfrm>
            <a:off x="3231801" y="2900325"/>
            <a:ext cx="2273598" cy="771135"/>
          </a:xfrm>
          <a:prstGeom prst="cube">
            <a:avLst/>
          </a:prstGeom>
          <a:solidFill>
            <a:srgbClr val="98480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FFFF"/>
                </a:solidFill>
              </a:rPr>
              <a:t>ideia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2218864" y="3671460"/>
            <a:ext cx="2273598" cy="771135"/>
          </a:xfrm>
          <a:prstGeom prst="cub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FFFF"/>
                </a:solidFill>
              </a:rPr>
              <a:t>dispositivo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3" name="Cube 12"/>
          <p:cNvSpPr/>
          <p:nvPr/>
        </p:nvSpPr>
        <p:spPr>
          <a:xfrm>
            <a:off x="4311900" y="3671460"/>
            <a:ext cx="2273598" cy="771135"/>
          </a:xfrm>
          <a:prstGeom prst="cube">
            <a:avLst/>
          </a:prstGeom>
          <a:solidFill>
            <a:srgbClr val="98480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FFFF"/>
                </a:solidFill>
              </a:rPr>
              <a:t>objetivo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5" name="Cube 14"/>
          <p:cNvSpPr/>
          <p:nvPr/>
        </p:nvSpPr>
        <p:spPr>
          <a:xfrm>
            <a:off x="1161443" y="4442595"/>
            <a:ext cx="2273598" cy="771135"/>
          </a:xfrm>
          <a:prstGeom prst="cube">
            <a:avLst/>
          </a:prstGeom>
          <a:solidFill>
            <a:srgbClr val="98480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FFFF"/>
                </a:solidFill>
              </a:rPr>
              <a:t>justificativa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2" name="Cube 11"/>
          <p:cNvSpPr/>
          <p:nvPr/>
        </p:nvSpPr>
        <p:spPr>
          <a:xfrm>
            <a:off x="3231801" y="4442595"/>
            <a:ext cx="2273598" cy="771135"/>
          </a:xfrm>
          <a:prstGeom prst="cube">
            <a:avLst/>
          </a:prstGeom>
          <a:solidFill>
            <a:srgbClr val="98480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FFFF"/>
                </a:solidFill>
              </a:rPr>
              <a:t>p</a:t>
            </a:r>
            <a:r>
              <a:rPr lang="en-US" b="1" dirty="0" err="1" smtClean="0">
                <a:solidFill>
                  <a:srgbClr val="FFFFFF"/>
                </a:solidFill>
              </a:rPr>
              <a:t>úblico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alvo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6" name="Cube 15"/>
          <p:cNvSpPr/>
          <p:nvPr/>
        </p:nvSpPr>
        <p:spPr>
          <a:xfrm>
            <a:off x="5301285" y="4442595"/>
            <a:ext cx="2273598" cy="771135"/>
          </a:xfrm>
          <a:prstGeom prst="cube">
            <a:avLst/>
          </a:prstGeom>
          <a:solidFill>
            <a:srgbClr val="98480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FFFF"/>
                </a:solidFill>
              </a:rPr>
              <a:t>c</a:t>
            </a:r>
            <a:r>
              <a:rPr lang="en-US" b="1" dirty="0" err="1" smtClean="0">
                <a:solidFill>
                  <a:srgbClr val="FFFFFF"/>
                </a:solidFill>
              </a:rPr>
              <a:t>omo</a:t>
            </a:r>
            <a:r>
              <a:rPr lang="en-US" b="1" dirty="0" smtClean="0">
                <a:solidFill>
                  <a:srgbClr val="FFFFFF"/>
                </a:solidFill>
              </a:rPr>
              <a:t> e com </a:t>
            </a:r>
            <a:r>
              <a:rPr lang="en-US" b="1" dirty="0" err="1" smtClean="0">
                <a:solidFill>
                  <a:srgbClr val="FFFFFF"/>
                </a:solidFill>
              </a:rPr>
              <a:t>quem</a:t>
            </a:r>
            <a:r>
              <a:rPr lang="en-US" b="1" dirty="0" smtClean="0">
                <a:solidFill>
                  <a:srgbClr val="FFFFFF"/>
                </a:solidFill>
              </a:rPr>
              <a:t>?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Snip Diagonal Corner Rectangle 1"/>
          <p:cNvSpPr/>
          <p:nvPr/>
        </p:nvSpPr>
        <p:spPr>
          <a:xfrm>
            <a:off x="1871040" y="510310"/>
            <a:ext cx="5737857" cy="1077321"/>
          </a:xfrm>
          <a:prstGeom prst="snip2Diag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000090"/>
                </a:solidFill>
              </a:rPr>
              <a:t>Q</a:t>
            </a:r>
            <a:r>
              <a:rPr lang="en-US" sz="4000" b="1" dirty="0" err="1" smtClean="0">
                <a:solidFill>
                  <a:srgbClr val="000090"/>
                </a:solidFill>
              </a:rPr>
              <a:t>uero</a:t>
            </a:r>
            <a:r>
              <a:rPr lang="en-US" sz="4000" b="1" dirty="0" smtClean="0">
                <a:solidFill>
                  <a:srgbClr val="000090"/>
                </a:solidFill>
              </a:rPr>
              <a:t> </a:t>
            </a:r>
            <a:r>
              <a:rPr lang="en-US" sz="4000" b="1" dirty="0" err="1" smtClean="0">
                <a:solidFill>
                  <a:srgbClr val="000090"/>
                </a:solidFill>
              </a:rPr>
              <a:t>fazer</a:t>
            </a:r>
            <a:r>
              <a:rPr lang="en-US" sz="4000" b="1" dirty="0" smtClean="0">
                <a:solidFill>
                  <a:srgbClr val="000090"/>
                </a:solidFill>
              </a:rPr>
              <a:t> um </a:t>
            </a:r>
            <a:r>
              <a:rPr lang="en-US" sz="4000" b="1" dirty="0" err="1" smtClean="0">
                <a:solidFill>
                  <a:srgbClr val="000090"/>
                </a:solidFill>
              </a:rPr>
              <a:t>projeto</a:t>
            </a:r>
            <a:r>
              <a:rPr lang="en-US" sz="4000" b="1" dirty="0" smtClean="0">
                <a:solidFill>
                  <a:srgbClr val="000090"/>
                </a:solidFill>
              </a:rPr>
              <a:t> cultural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19" name="Cube 18"/>
          <p:cNvSpPr/>
          <p:nvPr/>
        </p:nvSpPr>
        <p:spPr>
          <a:xfrm>
            <a:off x="383993" y="5213730"/>
            <a:ext cx="2273598" cy="771135"/>
          </a:xfrm>
          <a:prstGeom prst="cube">
            <a:avLst/>
          </a:prstGeom>
          <a:solidFill>
            <a:srgbClr val="98480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p</a:t>
            </a:r>
            <a:r>
              <a:rPr lang="fr-FR" b="1" dirty="0" err="1" smtClean="0">
                <a:solidFill>
                  <a:srgbClr val="FFFFFF"/>
                </a:solidFill>
              </a:rPr>
              <a:t>roduto</a:t>
            </a:r>
            <a:r>
              <a:rPr lang="fr-FR" b="1" dirty="0" smtClean="0">
                <a:solidFill>
                  <a:srgbClr val="FFFFFF"/>
                </a:solidFill>
              </a:rPr>
              <a:t> final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0" name="Cube 19"/>
          <p:cNvSpPr/>
          <p:nvPr/>
        </p:nvSpPr>
        <p:spPr>
          <a:xfrm>
            <a:off x="2420333" y="5213730"/>
            <a:ext cx="2273598" cy="771135"/>
          </a:xfrm>
          <a:prstGeom prst="cube">
            <a:avLst/>
          </a:prstGeom>
          <a:solidFill>
            <a:srgbClr val="98480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FFFF"/>
                </a:solidFill>
              </a:rPr>
              <a:t>c</a:t>
            </a:r>
            <a:r>
              <a:rPr lang="en-US" b="1" dirty="0" err="1" smtClean="0">
                <a:solidFill>
                  <a:srgbClr val="FFFFFF"/>
                </a:solidFill>
              </a:rPr>
              <a:t>ontrapartida</a:t>
            </a:r>
            <a:r>
              <a:rPr lang="en-US" b="1" dirty="0" smtClean="0">
                <a:solidFill>
                  <a:srgbClr val="FFFFFF"/>
                </a:solidFill>
              </a:rPr>
              <a:t> social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1" name="Cube 20"/>
          <p:cNvSpPr/>
          <p:nvPr/>
        </p:nvSpPr>
        <p:spPr>
          <a:xfrm>
            <a:off x="4492462" y="5213730"/>
            <a:ext cx="2273598" cy="771135"/>
          </a:xfrm>
          <a:prstGeom prst="cube">
            <a:avLst/>
          </a:prstGeom>
          <a:solidFill>
            <a:srgbClr val="98480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c</a:t>
            </a:r>
            <a:r>
              <a:rPr lang="x-none" b="1" dirty="0" smtClean="0">
                <a:solidFill>
                  <a:srgbClr val="FFFFFF"/>
                </a:solidFill>
              </a:rPr>
              <a:t>ronograma de execução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2" name="Cube 21"/>
          <p:cNvSpPr/>
          <p:nvPr/>
        </p:nvSpPr>
        <p:spPr>
          <a:xfrm>
            <a:off x="6438084" y="5213730"/>
            <a:ext cx="2273598" cy="771135"/>
          </a:xfrm>
          <a:prstGeom prst="cube">
            <a:avLst/>
          </a:prstGeom>
          <a:solidFill>
            <a:srgbClr val="98480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FFFF"/>
                </a:solidFill>
              </a:rPr>
              <a:t>orçamento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251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ube 13"/>
          <p:cNvSpPr/>
          <p:nvPr/>
        </p:nvSpPr>
        <p:spPr>
          <a:xfrm>
            <a:off x="2608118" y="2684156"/>
            <a:ext cx="3631519" cy="1231700"/>
          </a:xfrm>
          <a:prstGeom prst="cube">
            <a:avLst/>
          </a:prstGeom>
          <a:solidFill>
            <a:srgbClr val="984807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FFFF"/>
                </a:solidFill>
              </a:rPr>
              <a:t>ideia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5216234" y="1003608"/>
            <a:ext cx="2789551" cy="1338147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000000"/>
              </a:solidFill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</a:rPr>
              <a:t>O </a:t>
            </a:r>
            <a:r>
              <a:rPr lang="fr-FR" b="1" dirty="0">
                <a:solidFill>
                  <a:srgbClr val="000000"/>
                </a:solidFill>
              </a:rPr>
              <a:t>Q</a:t>
            </a:r>
            <a:r>
              <a:rPr lang="en-US" b="1" dirty="0" err="1">
                <a:solidFill>
                  <a:srgbClr val="000000"/>
                </a:solidFill>
              </a:rPr>
              <a:t>ue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quero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fazer</a:t>
            </a:r>
            <a:r>
              <a:rPr lang="en-US" b="1" dirty="0">
                <a:solidFill>
                  <a:srgbClr val="000000"/>
                </a:solidFill>
              </a:rPr>
              <a:t> de </a:t>
            </a:r>
            <a:r>
              <a:rPr lang="en-US" b="1" dirty="0" err="1">
                <a:solidFill>
                  <a:srgbClr val="000000"/>
                </a:solidFill>
              </a:rPr>
              <a:t>projeto</a:t>
            </a:r>
            <a:r>
              <a:rPr lang="en-US" b="1" dirty="0">
                <a:solidFill>
                  <a:srgbClr val="000000"/>
                </a:solidFill>
              </a:rPr>
              <a:t>?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18" name="Oval Callout 17"/>
          <p:cNvSpPr/>
          <p:nvPr/>
        </p:nvSpPr>
        <p:spPr>
          <a:xfrm flipH="1">
            <a:off x="878138" y="1003608"/>
            <a:ext cx="3000018" cy="1338147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Q</a:t>
            </a:r>
            <a:r>
              <a:rPr lang="en-US" b="1" dirty="0" err="1">
                <a:solidFill>
                  <a:schemeClr val="tx1"/>
                </a:solidFill>
              </a:rPr>
              <a:t>ual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minha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área</a:t>
            </a:r>
            <a:r>
              <a:rPr lang="en-US" b="1" dirty="0">
                <a:solidFill>
                  <a:schemeClr val="tx1"/>
                </a:solidFill>
              </a:rPr>
              <a:t> de </a:t>
            </a:r>
            <a:r>
              <a:rPr lang="en-US" b="1" dirty="0" err="1">
                <a:solidFill>
                  <a:schemeClr val="tx1"/>
                </a:solidFill>
              </a:rPr>
              <a:t>atuação</a:t>
            </a:r>
            <a:r>
              <a:rPr lang="en-US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" name="Up Arrow Callout 6"/>
          <p:cNvSpPr/>
          <p:nvPr/>
        </p:nvSpPr>
        <p:spPr>
          <a:xfrm>
            <a:off x="2766871" y="4093821"/>
            <a:ext cx="3107061" cy="1338146"/>
          </a:xfrm>
          <a:prstGeom prst="up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Dispositivo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01737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ube 13"/>
          <p:cNvSpPr/>
          <p:nvPr/>
        </p:nvSpPr>
        <p:spPr>
          <a:xfrm>
            <a:off x="2754114" y="3935965"/>
            <a:ext cx="3631519" cy="1231700"/>
          </a:xfrm>
          <a:prstGeom prst="cube">
            <a:avLst/>
          </a:prstGeom>
          <a:solidFill>
            <a:srgbClr val="984807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Dispositivo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8" name="Oval Callout 7"/>
          <p:cNvSpPr/>
          <p:nvPr/>
        </p:nvSpPr>
        <p:spPr>
          <a:xfrm flipH="1">
            <a:off x="336796" y="1400516"/>
            <a:ext cx="4233078" cy="1888149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err="1" smtClean="0">
                <a:solidFill>
                  <a:schemeClr val="tx1"/>
                </a:solidFill>
              </a:rPr>
              <a:t>inspiração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569874" y="1138997"/>
            <a:ext cx="4036911" cy="1593997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Q</a:t>
            </a:r>
            <a:r>
              <a:rPr lang="en-US" sz="2400" b="1" dirty="0" err="1">
                <a:solidFill>
                  <a:schemeClr val="tx1"/>
                </a:solidFill>
              </a:rPr>
              <a:t>ual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minha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área</a:t>
            </a:r>
            <a:r>
              <a:rPr lang="en-US" sz="2400" b="1" dirty="0">
                <a:solidFill>
                  <a:schemeClr val="tx1"/>
                </a:solidFill>
              </a:rPr>
              <a:t> de </a:t>
            </a:r>
            <a:r>
              <a:rPr lang="en-US" sz="2400" b="1" dirty="0" err="1">
                <a:solidFill>
                  <a:schemeClr val="tx1"/>
                </a:solidFill>
              </a:rPr>
              <a:t>atuação</a:t>
            </a:r>
            <a:r>
              <a:rPr lang="en-US" sz="2400" b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09453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ube 13"/>
          <p:cNvSpPr/>
          <p:nvPr/>
        </p:nvSpPr>
        <p:spPr>
          <a:xfrm>
            <a:off x="2754114" y="3935965"/>
            <a:ext cx="3631519" cy="1231700"/>
          </a:xfrm>
          <a:prstGeom prst="cube">
            <a:avLst/>
          </a:prstGeom>
          <a:solidFill>
            <a:srgbClr val="984807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objetivo</a:t>
            </a:r>
            <a:endParaRPr lang="en-US" sz="3200" b="1" dirty="0"/>
          </a:p>
        </p:txBody>
      </p:sp>
      <p:sp>
        <p:nvSpPr>
          <p:cNvPr id="8" name="Oval Callout 7"/>
          <p:cNvSpPr/>
          <p:nvPr/>
        </p:nvSpPr>
        <p:spPr>
          <a:xfrm flipH="1">
            <a:off x="963869" y="1403007"/>
            <a:ext cx="3061702" cy="158763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porque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meu</a:t>
            </a:r>
            <a:r>
              <a:rPr lang="en-US" sz="2400" b="1" dirty="0" smtClean="0">
                <a:solidFill>
                  <a:schemeClr val="tx1"/>
                </a:solidFill>
              </a:rPr>
              <a:t>  um </a:t>
            </a:r>
            <a:r>
              <a:rPr lang="en-US" sz="2400" b="1" dirty="0" err="1" smtClean="0">
                <a:solidFill>
                  <a:schemeClr val="tx1"/>
                </a:solidFill>
              </a:rPr>
              <a:t>projeto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é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importante</a:t>
            </a:r>
            <a:r>
              <a:rPr lang="en-US" sz="2400" b="1" dirty="0" smtClean="0">
                <a:solidFill>
                  <a:schemeClr val="tx1"/>
                </a:solidFill>
              </a:rPr>
              <a:t>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4876045" y="1396642"/>
            <a:ext cx="3186438" cy="1593997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m</a:t>
            </a:r>
            <a:r>
              <a:rPr lang="en-US" sz="2400" b="1" dirty="0" err="1" smtClean="0">
                <a:solidFill>
                  <a:schemeClr val="tx1"/>
                </a:solidFill>
              </a:rPr>
              <a:t>eu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projeto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conversa</a:t>
            </a:r>
            <a:r>
              <a:rPr lang="en-US" sz="2400" b="1" dirty="0" smtClean="0">
                <a:solidFill>
                  <a:schemeClr val="tx1"/>
                </a:solidFill>
              </a:rPr>
              <a:t> com o Plano de </a:t>
            </a:r>
            <a:r>
              <a:rPr lang="en-US" sz="2400" b="1" dirty="0" err="1" smtClean="0">
                <a:solidFill>
                  <a:schemeClr val="tx1"/>
                </a:solidFill>
              </a:rPr>
              <a:t>Cultura</a:t>
            </a:r>
            <a:r>
              <a:rPr lang="en-US" sz="2400" b="1" dirty="0" smtClean="0">
                <a:solidFill>
                  <a:schemeClr val="tx1"/>
                </a:solidFill>
              </a:rPr>
              <a:t>? 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0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ube 13"/>
          <p:cNvSpPr/>
          <p:nvPr/>
        </p:nvSpPr>
        <p:spPr>
          <a:xfrm>
            <a:off x="2754114" y="3935965"/>
            <a:ext cx="3631519" cy="1231700"/>
          </a:xfrm>
          <a:prstGeom prst="cube">
            <a:avLst/>
          </a:prstGeom>
          <a:solidFill>
            <a:srgbClr val="984807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justificativa</a:t>
            </a:r>
            <a:endParaRPr lang="en-US" sz="3200" b="1" dirty="0"/>
          </a:p>
        </p:txBody>
      </p:sp>
      <p:sp>
        <p:nvSpPr>
          <p:cNvPr id="8" name="Oval Callout 7"/>
          <p:cNvSpPr/>
          <p:nvPr/>
        </p:nvSpPr>
        <p:spPr>
          <a:xfrm flipH="1">
            <a:off x="839133" y="1680147"/>
            <a:ext cx="3061702" cy="158763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t</a:t>
            </a:r>
            <a:r>
              <a:rPr lang="en-US" sz="2400" b="1" dirty="0" err="1" smtClean="0">
                <a:solidFill>
                  <a:schemeClr val="tx1"/>
                </a:solidFill>
              </a:rPr>
              <a:t>enho</a:t>
            </a:r>
            <a:r>
              <a:rPr lang="en-US" sz="2400" b="1" dirty="0" smtClean="0">
                <a:solidFill>
                  <a:schemeClr val="tx1"/>
                </a:solidFill>
              </a:rPr>
              <a:t> dados </a:t>
            </a:r>
            <a:r>
              <a:rPr lang="en-US" sz="2400" b="1" dirty="0" err="1" smtClean="0">
                <a:solidFill>
                  <a:schemeClr val="tx1"/>
                </a:solidFill>
              </a:rPr>
              <a:t>para</a:t>
            </a:r>
            <a:r>
              <a:rPr lang="en-US" sz="2400" b="1" dirty="0" smtClean="0">
                <a:solidFill>
                  <a:schemeClr val="tx1"/>
                </a:solidFill>
              </a:rPr>
              <a:t> defender o </a:t>
            </a:r>
            <a:r>
              <a:rPr lang="en-US" sz="2400" b="1" dirty="0" err="1" smtClean="0">
                <a:solidFill>
                  <a:schemeClr val="tx1"/>
                </a:solidFill>
              </a:rPr>
              <a:t>projeto</a:t>
            </a:r>
            <a:r>
              <a:rPr lang="en-US" sz="2400" b="1" dirty="0" smtClean="0">
                <a:solidFill>
                  <a:schemeClr val="tx1"/>
                </a:solidFill>
              </a:rPr>
              <a:t>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911479" y="1555404"/>
            <a:ext cx="3209118" cy="1593997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o </a:t>
            </a:r>
            <a:r>
              <a:rPr lang="en-US" sz="2400" b="1" dirty="0" err="1" smtClean="0">
                <a:solidFill>
                  <a:schemeClr val="tx1"/>
                </a:solidFill>
              </a:rPr>
              <a:t>que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projeto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trará</a:t>
            </a:r>
            <a:r>
              <a:rPr lang="en-US" sz="2400" b="1" dirty="0" smtClean="0">
                <a:solidFill>
                  <a:schemeClr val="tx1"/>
                </a:solidFill>
              </a:rPr>
              <a:t> de </a:t>
            </a:r>
            <a:r>
              <a:rPr lang="en-US" sz="2400" b="1" dirty="0" err="1" smtClean="0">
                <a:solidFill>
                  <a:schemeClr val="tx1"/>
                </a:solidFill>
              </a:rPr>
              <a:t>benefício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para</a:t>
            </a:r>
            <a:r>
              <a:rPr lang="en-US" sz="2400" b="1" dirty="0" smtClean="0">
                <a:solidFill>
                  <a:schemeClr val="tx1"/>
                </a:solidFill>
              </a:rPr>
              <a:t> a </a:t>
            </a:r>
            <a:r>
              <a:rPr lang="en-US" sz="2400" b="1" dirty="0" err="1" smtClean="0">
                <a:solidFill>
                  <a:schemeClr val="tx1"/>
                </a:solidFill>
              </a:rPr>
              <a:t>cidade</a:t>
            </a:r>
            <a:r>
              <a:rPr lang="en-US" sz="2400" b="1" dirty="0" smtClean="0">
                <a:solidFill>
                  <a:schemeClr val="tx1"/>
                </a:solidFill>
              </a:rPr>
              <a:t>? 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56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ube 13"/>
          <p:cNvSpPr/>
          <p:nvPr/>
        </p:nvSpPr>
        <p:spPr>
          <a:xfrm>
            <a:off x="2754114" y="3935965"/>
            <a:ext cx="3631519" cy="1231700"/>
          </a:xfrm>
          <a:prstGeom prst="cube">
            <a:avLst/>
          </a:prstGeom>
          <a:solidFill>
            <a:srgbClr val="984807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Público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alvo</a:t>
            </a:r>
            <a:endParaRPr lang="en-US" sz="3200" b="1" dirty="0"/>
          </a:p>
        </p:txBody>
      </p:sp>
      <p:sp>
        <p:nvSpPr>
          <p:cNvPr id="8" name="Oval Callout 7"/>
          <p:cNvSpPr/>
          <p:nvPr/>
        </p:nvSpPr>
        <p:spPr>
          <a:xfrm flipH="1">
            <a:off x="839133" y="1680147"/>
            <a:ext cx="3061702" cy="1587632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</a:t>
            </a:r>
            <a:r>
              <a:rPr lang="fr-FR" sz="2400" b="1" dirty="0" smtClean="0">
                <a:solidFill>
                  <a:schemeClr val="tx1"/>
                </a:solidFill>
              </a:rPr>
              <a:t>ara quem </a:t>
            </a:r>
            <a:r>
              <a:rPr lang="fr-FR" sz="2400" b="1" dirty="0" err="1" smtClean="0">
                <a:solidFill>
                  <a:schemeClr val="tx1"/>
                </a:solidFill>
              </a:rPr>
              <a:t>é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meu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projeto</a:t>
            </a:r>
            <a:r>
              <a:rPr lang="en-US" sz="2400" b="1" dirty="0" smtClean="0">
                <a:solidFill>
                  <a:schemeClr val="tx1"/>
                </a:solidFill>
              </a:rPr>
              <a:t>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911479" y="1555404"/>
            <a:ext cx="3209118" cy="1593997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q</a:t>
            </a:r>
            <a:r>
              <a:rPr lang="en-US" sz="2400" b="1" dirty="0" err="1" smtClean="0">
                <a:solidFill>
                  <a:schemeClr val="tx1"/>
                </a:solidFill>
              </a:rPr>
              <a:t>uantas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pessoas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projeto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impactará</a:t>
            </a:r>
            <a:r>
              <a:rPr lang="en-US" sz="2400" b="1" dirty="0" smtClean="0">
                <a:solidFill>
                  <a:schemeClr val="tx1"/>
                </a:solidFill>
              </a:rPr>
              <a:t>?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11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268</Words>
  <Application>Microsoft Macintosh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Cinema na Escola </dc:title>
  <dc:creator>Dagma Castro</dc:creator>
  <cp:lastModifiedBy>Dagma Castro</cp:lastModifiedBy>
  <cp:revision>37</cp:revision>
  <dcterms:created xsi:type="dcterms:W3CDTF">2020-07-21T19:24:34Z</dcterms:created>
  <dcterms:modified xsi:type="dcterms:W3CDTF">2023-05-25T22:09:48Z</dcterms:modified>
</cp:coreProperties>
</file>